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72" r:id="rId6"/>
    <p:sldId id="295" r:id="rId7"/>
    <p:sldId id="302" r:id="rId8"/>
    <p:sldId id="299" r:id="rId9"/>
    <p:sldId id="308" r:id="rId10"/>
    <p:sldId id="306" r:id="rId11"/>
    <p:sldId id="305" r:id="rId12"/>
    <p:sldId id="303" r:id="rId13"/>
    <p:sldId id="309" r:id="rId14"/>
    <p:sldId id="310" r:id="rId15"/>
    <p:sldId id="312" r:id="rId16"/>
    <p:sldId id="314" r:id="rId17"/>
    <p:sldId id="315" r:id="rId18"/>
    <p:sldId id="316" r:id="rId19"/>
    <p:sldId id="317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4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83" d="100"/>
          <a:sy n="83" d="100"/>
        </p:scale>
        <p:origin x="60" y="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10/9/2019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057399"/>
          </a:xfrm>
        </p:spPr>
        <p:txBody>
          <a:bodyPr>
            <a:normAutofit/>
          </a:bodyPr>
          <a:lstStyle/>
          <a:p>
            <a:r>
              <a:rPr lang="en-US" dirty="0"/>
              <a:t>NBA Hurts: </a:t>
            </a:r>
            <a:r>
              <a:rPr lang="en-US" sz="4000" dirty="0"/>
              <a:t>Injuries in Professional Basketball, 2010-2019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362200"/>
            <a:ext cx="5486400" cy="914400"/>
          </a:xfrm>
        </p:spPr>
        <p:txBody>
          <a:bodyPr/>
          <a:lstStyle/>
          <a:p>
            <a:r>
              <a:rPr lang="en-US" dirty="0"/>
              <a:t>Justin Hobbs, Mychal Spivey, Katy Webb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155EA00-5719-49B1-A319-0A6909CC92CD}"/>
              </a:ext>
            </a:extLst>
          </p:cNvPr>
          <p:cNvSpPr txBox="1">
            <a:spLocks/>
          </p:cNvSpPr>
          <p:nvPr/>
        </p:nvSpPr>
        <p:spPr>
          <a:xfrm rot="19711859">
            <a:off x="-270847" y="646343"/>
            <a:ext cx="6928624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CR A Extended" panose="02010509020102010303" pitchFamily="50" charset="0"/>
              </a:rPr>
              <a:t>Rise of the Rookies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8BC6-9CB4-4C75-B869-694C28C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666BC-E509-4968-B352-85007CC3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Combined datasets on matching values</a:t>
            </a:r>
          </a:p>
          <a:p>
            <a:pPr lvl="1"/>
            <a:r>
              <a:rPr lang="en-US" dirty="0"/>
              <a:t>Rookie data was limited-parsed out BMI and position</a:t>
            </a:r>
          </a:p>
          <a:p>
            <a:endParaRPr lang="en-US" dirty="0"/>
          </a:p>
          <a:p>
            <a:r>
              <a:rPr lang="en-US" dirty="0"/>
              <a:t>Resulting dataset had 2 input variables (BMI, position) and provided 4 output variables (sprains/strains, dislocations, arm fractures, leg fractures)</a:t>
            </a:r>
          </a:p>
          <a:p>
            <a:pPr lvl="1"/>
            <a:r>
              <a:rPr lang="en-US" dirty="0"/>
              <a:t>“It’s a doozy”-John </a:t>
            </a:r>
            <a:r>
              <a:rPr lang="en-US" dirty="0" err="1"/>
              <a:t>Rorie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Random Forest Generator</a:t>
            </a:r>
          </a:p>
          <a:p>
            <a:pPr lvl="1"/>
            <a:r>
              <a:rPr lang="en-US" dirty="0"/>
              <a:t>Multivariate model</a:t>
            </a:r>
          </a:p>
        </p:txBody>
      </p:sp>
    </p:spTree>
    <p:extLst>
      <p:ext uri="{BB962C8B-B14F-4D97-AF65-F5344CB8AC3E}">
        <p14:creationId xmlns:p14="http://schemas.microsoft.com/office/powerpoint/2010/main" val="5762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08B3C-BE25-4B9C-AD2D-36A982C5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30" y="0"/>
            <a:ext cx="981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32D44-2984-42FB-96EB-A9844E46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71" y="0"/>
            <a:ext cx="12228870" cy="130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AA3BE-CE25-4CB1-BDB5-F0F5CF85F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000"/>
          <a:stretch/>
        </p:blipFill>
        <p:spPr>
          <a:xfrm>
            <a:off x="0" y="1447800"/>
            <a:ext cx="12191999" cy="2057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5A3F8D-C851-43F9-9DFF-D950E302A2B9}"/>
              </a:ext>
            </a:extLst>
          </p:cNvPr>
          <p:cNvSpPr/>
          <p:nvPr/>
        </p:nvSpPr>
        <p:spPr>
          <a:xfrm>
            <a:off x="10972800" y="22098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8A4417-0D22-4C20-AF85-4482AA26F3EE}"/>
              </a:ext>
            </a:extLst>
          </p:cNvPr>
          <p:cNvSpPr/>
          <p:nvPr/>
        </p:nvSpPr>
        <p:spPr>
          <a:xfrm>
            <a:off x="8915400" y="2715883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3A043F-D0D4-4320-A753-B0BF07C68EF2}"/>
              </a:ext>
            </a:extLst>
          </p:cNvPr>
          <p:cNvSpPr/>
          <p:nvPr/>
        </p:nvSpPr>
        <p:spPr>
          <a:xfrm>
            <a:off x="3352800" y="2705819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F8C477-A2BA-443F-860D-7BE1163C23C3}"/>
              </a:ext>
            </a:extLst>
          </p:cNvPr>
          <p:cNvSpPr/>
          <p:nvPr/>
        </p:nvSpPr>
        <p:spPr>
          <a:xfrm>
            <a:off x="3276600" y="2490158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26834-685A-4982-9957-7720A9D5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810000"/>
            <a:ext cx="1533525" cy="1552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A9E7D-CF38-4DBE-8879-011D51B48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340" y="3826532"/>
            <a:ext cx="1571625" cy="1536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CD2EFD-8DCC-4DE0-BAAC-BBB5621EB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837316"/>
            <a:ext cx="1571625" cy="1525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A336B0-D0AE-40C5-8B5A-3F8341D78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3824376"/>
            <a:ext cx="1571625" cy="1525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90840B-2436-43B4-B1EF-6D2D45A9B7D6}"/>
              </a:ext>
            </a:extLst>
          </p:cNvPr>
          <p:cNvSpPr txBox="1"/>
          <p:nvPr/>
        </p:nvSpPr>
        <p:spPr>
          <a:xfrm>
            <a:off x="457200" y="54864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Nicolas Claxton</a:t>
            </a:r>
          </a:p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round, Nets</a:t>
            </a:r>
          </a:p>
          <a:p>
            <a:pPr algn="ctr"/>
            <a:r>
              <a:rPr lang="en-US" dirty="0"/>
              <a:t>6’11”, 220</a:t>
            </a:r>
          </a:p>
          <a:p>
            <a:pPr algn="ctr"/>
            <a:r>
              <a:rPr lang="en-US" dirty="0"/>
              <a:t>BMI-22.7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B4179-176D-41AE-8DF4-C28ABED5357A}"/>
              </a:ext>
            </a:extLst>
          </p:cNvPr>
          <p:cNvSpPr txBox="1"/>
          <p:nvPr/>
        </p:nvSpPr>
        <p:spPr>
          <a:xfrm>
            <a:off x="3124200" y="54864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Nassir Little</a:t>
            </a:r>
          </a:p>
          <a:p>
            <a:pPr algn="ctr"/>
            <a:r>
              <a:rPr lang="en-US" dirty="0"/>
              <a:t>Trail Blazers</a:t>
            </a:r>
          </a:p>
          <a:p>
            <a:pPr algn="ctr"/>
            <a:r>
              <a:rPr lang="en-US" dirty="0"/>
              <a:t>6’4”, 224</a:t>
            </a:r>
          </a:p>
          <a:p>
            <a:pPr algn="ctr"/>
            <a:r>
              <a:rPr lang="en-US" dirty="0"/>
              <a:t>BMI-26.6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4DEBEE-9AEE-4166-8481-286775A73888}"/>
              </a:ext>
            </a:extLst>
          </p:cNvPr>
          <p:cNvSpPr txBox="1"/>
          <p:nvPr/>
        </p:nvSpPr>
        <p:spPr>
          <a:xfrm>
            <a:off x="8839200" y="547747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De’Andre Hunter</a:t>
            </a:r>
          </a:p>
          <a:p>
            <a:pPr algn="ctr"/>
            <a:r>
              <a:rPr lang="en-US" dirty="0"/>
              <a:t>Lakers</a:t>
            </a:r>
          </a:p>
          <a:p>
            <a:pPr algn="ctr"/>
            <a:r>
              <a:rPr lang="en-US" dirty="0"/>
              <a:t>6’7”, 225</a:t>
            </a:r>
          </a:p>
          <a:p>
            <a:pPr algn="ctr"/>
            <a:r>
              <a:rPr lang="en-US" dirty="0"/>
              <a:t>BMI-25.3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75337C-92FF-4557-B03B-EFE5DBD6855E}"/>
              </a:ext>
            </a:extLst>
          </p:cNvPr>
          <p:cNvSpPr txBox="1"/>
          <p:nvPr/>
        </p:nvSpPr>
        <p:spPr>
          <a:xfrm>
            <a:off x="5943600" y="54864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Jared Harper</a:t>
            </a:r>
          </a:p>
          <a:p>
            <a:pPr algn="ctr"/>
            <a:r>
              <a:rPr lang="en-US" dirty="0"/>
              <a:t>Undrafted, Suns</a:t>
            </a:r>
          </a:p>
          <a:p>
            <a:pPr algn="ctr"/>
            <a:r>
              <a:rPr lang="en-US" dirty="0"/>
              <a:t>5’11”, 175</a:t>
            </a:r>
          </a:p>
          <a:p>
            <a:pPr algn="ctr"/>
            <a:r>
              <a:rPr lang="en-US" dirty="0"/>
              <a:t>BMI-23.4</a:t>
            </a:r>
          </a:p>
        </p:txBody>
      </p:sp>
    </p:spTree>
    <p:extLst>
      <p:ext uri="{BB962C8B-B14F-4D97-AF65-F5344CB8AC3E}">
        <p14:creationId xmlns:p14="http://schemas.microsoft.com/office/powerpoint/2010/main" val="12766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98E67-3AED-4CA4-A0AD-4833F4BE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52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60EC5D-1569-482F-AFF7-A11C3D6B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89" b="46666"/>
          <a:stretch/>
        </p:blipFill>
        <p:spPr>
          <a:xfrm>
            <a:off x="0" y="1524000"/>
            <a:ext cx="12191999" cy="1676400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D38438F5-2E5D-44C3-9EBD-92E35E3D77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9"/>
          <a:stretch/>
        </p:blipFill>
        <p:spPr>
          <a:xfrm>
            <a:off x="4191000" y="3429000"/>
            <a:ext cx="3200400" cy="32325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A2B9A8E-A260-4827-A4D1-C0EE5F7513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25555"/>
          <a:stretch/>
        </p:blipFill>
        <p:spPr>
          <a:xfrm>
            <a:off x="6095999" y="5486400"/>
            <a:ext cx="1066800" cy="4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42E0E-8F38-4D03-B10E-4FCAF565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64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E8DB4C-0514-4305-A964-CB3B0C8F9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23" b="23333"/>
          <a:stretch/>
        </p:blipFill>
        <p:spPr>
          <a:xfrm>
            <a:off x="0" y="1447800"/>
            <a:ext cx="12191999" cy="1676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D8952BE-6FF4-4BE1-AE4D-31186B39CEDB}"/>
              </a:ext>
            </a:extLst>
          </p:cNvPr>
          <p:cNvSpPr/>
          <p:nvPr/>
        </p:nvSpPr>
        <p:spPr>
          <a:xfrm>
            <a:off x="8382002" y="26670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1586F9-D749-4D0D-962F-1D566C83BD85}"/>
              </a:ext>
            </a:extLst>
          </p:cNvPr>
          <p:cNvSpPr/>
          <p:nvPr/>
        </p:nvSpPr>
        <p:spPr>
          <a:xfrm>
            <a:off x="2743200" y="24384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9BCE6-CD6C-4834-85BD-8264E8C7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638550"/>
            <a:ext cx="1600200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4930A-54CF-47D1-9C2A-8C7BFADB7CFF}"/>
              </a:ext>
            </a:extLst>
          </p:cNvPr>
          <p:cNvSpPr txBox="1"/>
          <p:nvPr/>
        </p:nvSpPr>
        <p:spPr>
          <a:xfrm>
            <a:off x="3048000" y="54864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Marial Shayok</a:t>
            </a:r>
          </a:p>
          <a:p>
            <a:pPr algn="ctr"/>
            <a:r>
              <a:rPr lang="en-US" dirty="0"/>
              <a:t>76ers</a:t>
            </a:r>
          </a:p>
          <a:p>
            <a:pPr algn="ctr"/>
            <a:r>
              <a:rPr lang="en-US" dirty="0"/>
              <a:t>6’6”, 198</a:t>
            </a:r>
          </a:p>
          <a:p>
            <a:pPr algn="ctr"/>
            <a:r>
              <a:rPr lang="en-US" dirty="0"/>
              <a:t>BMI-23.4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EE034-834A-4A0F-8B7A-90A6A8452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7" y="3638550"/>
            <a:ext cx="1600201" cy="1771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0C7BB-166B-4BDA-B34F-C1FD8EB3EFCD}"/>
              </a:ext>
            </a:extLst>
          </p:cNvPr>
          <p:cNvSpPr txBox="1"/>
          <p:nvPr/>
        </p:nvSpPr>
        <p:spPr>
          <a:xfrm>
            <a:off x="6400800" y="547747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Brandon Clarke</a:t>
            </a:r>
          </a:p>
          <a:p>
            <a:pPr algn="ctr"/>
            <a:r>
              <a:rPr lang="en-US" dirty="0"/>
              <a:t>OKC Thunder</a:t>
            </a:r>
          </a:p>
          <a:p>
            <a:pPr algn="ctr"/>
            <a:r>
              <a:rPr lang="en-US" dirty="0"/>
              <a:t>6’7”, 207</a:t>
            </a:r>
          </a:p>
          <a:p>
            <a:pPr algn="ctr"/>
            <a:r>
              <a:rPr lang="en-US" dirty="0"/>
              <a:t>BMI-23.3</a:t>
            </a:r>
          </a:p>
        </p:txBody>
      </p:sp>
    </p:spTree>
    <p:extLst>
      <p:ext uri="{BB962C8B-B14F-4D97-AF65-F5344CB8AC3E}">
        <p14:creationId xmlns:p14="http://schemas.microsoft.com/office/powerpoint/2010/main" val="16918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3AB39-29EF-48B3-99C1-2B6D76EA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28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F14BD-F0D4-49C3-8DF7-F3124AF74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67"/>
          <a:stretch/>
        </p:blipFill>
        <p:spPr>
          <a:xfrm>
            <a:off x="0" y="1524000"/>
            <a:ext cx="12191999" cy="1600200"/>
          </a:xfrm>
          <a:prstGeom prst="rect">
            <a:avLst/>
          </a:prstGeom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1AE6AE36-2BBC-408C-8BDA-383FC56BC9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9"/>
          <a:stretch/>
        </p:blipFill>
        <p:spPr>
          <a:xfrm>
            <a:off x="4191000" y="3429000"/>
            <a:ext cx="3200400" cy="32325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294EC12-EB93-483F-A511-9D8FD530F2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25555"/>
          <a:stretch/>
        </p:blipFill>
        <p:spPr>
          <a:xfrm>
            <a:off x="6095999" y="5486400"/>
            <a:ext cx="1066800" cy="4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844BFE-4A0F-4364-8415-3AFD2EFC4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" y="457200"/>
            <a:ext cx="12192000" cy="1783913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E82D077-F824-4A19-9791-58882B253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46875"/>
          <a:stretch/>
        </p:blipFill>
        <p:spPr>
          <a:xfrm>
            <a:off x="2209800" y="2362200"/>
            <a:ext cx="8121082" cy="4320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D94D9D-7579-493B-88A7-C9A3FFBC9083}"/>
              </a:ext>
            </a:extLst>
          </p:cNvPr>
          <p:cNvSpPr txBox="1"/>
          <p:nvPr/>
        </p:nvSpPr>
        <p:spPr>
          <a:xfrm>
            <a:off x="8001000" y="3276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BMI ≤ 23.9 = FALSE</a:t>
            </a:r>
          </a:p>
        </p:txBody>
      </p:sp>
    </p:spTree>
    <p:extLst>
      <p:ext uri="{BB962C8B-B14F-4D97-AF65-F5344CB8AC3E}">
        <p14:creationId xmlns:p14="http://schemas.microsoft.com/office/powerpoint/2010/main" val="23532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costume&#10;&#10;Description automatically generated">
            <a:extLst>
              <a:ext uri="{FF2B5EF4-FFF2-40B4-BE49-F238E27FC236}">
                <a16:creationId xmlns:a16="http://schemas.microsoft.com/office/drawing/2014/main" id="{C167A8A7-D4D1-48C6-9D90-1A05B18D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A771E-3A22-4D5E-8AB4-F803F2FE88B6}"/>
              </a:ext>
            </a:extLst>
          </p:cNvPr>
          <p:cNvSpPr txBox="1"/>
          <p:nvPr/>
        </p:nvSpPr>
        <p:spPr>
          <a:xfrm rot="360636">
            <a:off x="3110818" y="1252180"/>
            <a:ext cx="52927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omic Sans MS" panose="030F0702030302020204" pitchFamily="66" charset="0"/>
              </a:rPr>
              <a:t>HTML!!!</a:t>
            </a:r>
          </a:p>
        </p:txBody>
      </p:sp>
    </p:spTree>
    <p:extLst>
      <p:ext uri="{BB962C8B-B14F-4D97-AF65-F5344CB8AC3E}">
        <p14:creationId xmlns:p14="http://schemas.microsoft.com/office/powerpoint/2010/main" val="13229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4478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Where We Started</a:t>
            </a:r>
            <a:br>
              <a:rPr lang="en-US" sz="3200" dirty="0"/>
            </a:br>
            <a:r>
              <a:rPr lang="en-US" sz="3200" dirty="0"/>
              <a:t>Who gets injured the most in the NBA?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8800"/>
            <a:ext cx="10058400" cy="4343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are the most common injuries in the NBA?</a:t>
            </a:r>
          </a:p>
          <a:p>
            <a:endParaRPr lang="en-US" dirty="0"/>
          </a:p>
          <a:p>
            <a:r>
              <a:rPr lang="en-US" dirty="0"/>
              <a:t>Are players with certain characteristics more likely to be injured?</a:t>
            </a:r>
          </a:p>
          <a:p>
            <a:pPr lvl="1"/>
            <a:r>
              <a:rPr lang="en-US" dirty="0"/>
              <a:t>Age?</a:t>
            </a:r>
          </a:p>
          <a:p>
            <a:pPr lvl="1"/>
            <a:r>
              <a:rPr lang="en-US" dirty="0"/>
              <a:t>Size?</a:t>
            </a:r>
          </a:p>
          <a:p>
            <a:pPr lvl="1"/>
            <a:r>
              <a:rPr lang="en-US" dirty="0"/>
              <a:t>Position?</a:t>
            </a:r>
          </a:p>
          <a:p>
            <a:pPr lvl="1"/>
            <a:r>
              <a:rPr lang="en-US" dirty="0"/>
              <a:t>Collegiate training?</a:t>
            </a:r>
          </a:p>
          <a:p>
            <a:endParaRPr lang="en-US" dirty="0"/>
          </a:p>
          <a:p>
            <a:r>
              <a:rPr lang="en-US" dirty="0"/>
              <a:t>If we know who is more likely to be injured, can we build a team that may be less injury-prone?</a:t>
            </a:r>
          </a:p>
        </p:txBody>
      </p:sp>
    </p:spTree>
    <p:extLst>
      <p:ext uri="{BB962C8B-B14F-4D97-AF65-F5344CB8AC3E}">
        <p14:creationId xmlns:p14="http://schemas.microsoft.com/office/powerpoint/2010/main" val="24692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4034-C33C-4E33-92A4-22A7AAAF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A1B693-16E5-405B-8D16-98D88143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-3490" r="26827" b="3490"/>
          <a:stretch/>
        </p:blipFill>
        <p:spPr>
          <a:xfrm>
            <a:off x="2514600" y="953391"/>
            <a:ext cx="7429500" cy="4951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90EDF-3C0E-4C6E-9849-DA2A7FD0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"/>
            <a:ext cx="9090991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342D7-DB7D-45B3-9FF7-716E24FE6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70" y="380999"/>
            <a:ext cx="8934450" cy="6172200"/>
          </a:xfrm>
          <a:prstGeom prst="rect">
            <a:avLst/>
          </a:prstGeom>
        </p:spPr>
      </p:pic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98B81442-200E-4BCF-9DED-3FDE6F1A1E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9"/>
          <a:stretch/>
        </p:blipFill>
        <p:spPr>
          <a:xfrm>
            <a:off x="3098499" y="228599"/>
            <a:ext cx="6261702" cy="63246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2F8F3D9-9174-4070-8E17-FE74A589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6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7562-A726-463B-AB3A-ADEBD00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F39F-A9FA-4282-BB63-59A01739C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out all the possible graphs from the original dataset</a:t>
            </a:r>
          </a:p>
          <a:p>
            <a:r>
              <a:rPr lang="en-US" dirty="0"/>
              <a:t>Add in injury stats for the 2019 season</a:t>
            </a:r>
          </a:p>
          <a:p>
            <a:r>
              <a:rPr lang="en-US" dirty="0"/>
              <a:t>Add in the 2019 rookie roster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Can we predict injuries in the 2019 rookie class?</a:t>
            </a:r>
          </a:p>
          <a:p>
            <a:pPr marL="0" indent="0" algn="ctr">
              <a:buNone/>
            </a:pPr>
            <a:r>
              <a:rPr lang="en-US" sz="2000" dirty="0"/>
              <a:t>Tools: Pandas, ML, HTML, Matplotlib</a:t>
            </a:r>
          </a:p>
        </p:txBody>
      </p:sp>
    </p:spTree>
    <p:extLst>
      <p:ext uri="{BB962C8B-B14F-4D97-AF65-F5344CB8AC3E}">
        <p14:creationId xmlns:p14="http://schemas.microsoft.com/office/powerpoint/2010/main" val="119122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5496E7-ECEE-4A9E-8D26-5D663D91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6D0BB9A-A961-4FF5-92F2-69743629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6336"/>
            <a:ext cx="2438956" cy="161599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D6711E-465B-45B9-A7B3-9458EAF2B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956" cy="15240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D602D-59B6-4693-99C3-EF7EE7B3B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49329"/>
            <a:ext cx="2438956" cy="18287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841003-4831-49DB-9ABD-48FAD3842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2438956" cy="181837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953952-1DA5-4789-B9B5-44D7F04FB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2398252" cy="1526041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5CC212-F57B-461B-A489-A05435D09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24" y="-6175"/>
            <a:ext cx="2438956" cy="1524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2392A-E649-4325-8118-0D6701EC8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618" y="-6175"/>
            <a:ext cx="2438956" cy="15240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5A41EE4-F5A3-4C75-B988-87C0FB7881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55" y="-6175"/>
            <a:ext cx="2514600" cy="1530175"/>
          </a:xfrm>
          <a:prstGeom prst="rect">
            <a:avLst/>
          </a:prstGeom>
        </p:spPr>
      </p:pic>
      <p:pic>
        <p:nvPicPr>
          <p:cNvPr id="21" name="Picture 20" descr="A picture containing fence&#10;&#10;Description automatically generated">
            <a:extLst>
              <a:ext uri="{FF2B5EF4-FFF2-40B4-BE49-F238E27FC236}">
                <a16:creationId xmlns:a16="http://schemas.microsoft.com/office/drawing/2014/main" id="{50034851-B5CF-462B-BA00-230AD8C0B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75" y="1546336"/>
            <a:ext cx="2398253" cy="1615999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DDEA4-6E8E-414F-A3FE-B83DFE8CB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29" y="1546336"/>
            <a:ext cx="2438956" cy="1615999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27A52F-8DD4-4E29-B407-7E6D35BB1E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86" y="1546336"/>
            <a:ext cx="2391170" cy="1615999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C0117-F4B4-4FF7-9EFE-DD0B32301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55" y="1546336"/>
            <a:ext cx="2514600" cy="1615999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A05A9-0FB4-48FA-955B-E5E98F21A3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3200400"/>
            <a:ext cx="2393824" cy="1818379"/>
          </a:xfrm>
          <a:prstGeom prst="rect">
            <a:avLst/>
          </a:prstGeom>
        </p:spPr>
      </p:pic>
      <p:pic>
        <p:nvPicPr>
          <p:cNvPr id="27" name="Picture 26" descr="A picture containing bird&#10;&#10;Description automatically generated">
            <a:extLst>
              <a:ext uri="{FF2B5EF4-FFF2-40B4-BE49-F238E27FC236}">
                <a16:creationId xmlns:a16="http://schemas.microsoft.com/office/drawing/2014/main" id="{29382303-821C-4F19-AF35-D69D3BF18F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5049329"/>
            <a:ext cx="2393823" cy="1820253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D2714-6CCC-4ABD-927D-A609FAFF5D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28" y="3200400"/>
            <a:ext cx="2438956" cy="1817538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ADF632-D4CF-477B-9FCE-E9A23AAE7E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66" y="5049329"/>
            <a:ext cx="2437518" cy="1816691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99F02-44AF-4273-BCC5-C9711899E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24" y="3200400"/>
            <a:ext cx="2399031" cy="1816691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AC0368-BE1C-4D33-8390-590479FAD8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24" y="5049329"/>
            <a:ext cx="2399031" cy="1808671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3FBE6-9DD3-4AF2-ABC5-BD885FFC88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56" y="3200400"/>
            <a:ext cx="2514600" cy="18204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EAD3FA-51CE-488F-899C-2F55D5D35D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55" y="5052316"/>
            <a:ext cx="2522345" cy="18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07ED0-4072-43F5-B14D-5F3BCE9A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3" y="0"/>
            <a:ext cx="1194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46374-2A47-4849-B130-59C6B906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04" y="0"/>
            <a:ext cx="9624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0DC5C-8F1F-49AA-AFD9-96578749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7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C8EF27-0F8B-4BB3-835C-3D96CCD5B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426" y="0"/>
            <a:ext cx="699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www.w3.org/XML/1998/namespace"/>
    <ds:schemaRef ds:uri="http://purl.org/dc/dcmitype/"/>
    <ds:schemaRef ds:uri="http://purl.org/dc/elements/1.1/"/>
    <ds:schemaRef ds:uri="40262f94-9f35-4ac3-9a90-690165a166b7"/>
    <ds:schemaRef ds:uri="a4f35948-e619-41b3-aa29-22878b09cfd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2767</TotalTime>
  <Words>237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Comic Sans MS</vt:lpstr>
      <vt:lpstr>Franklin Gothic Medium</vt:lpstr>
      <vt:lpstr>Impact</vt:lpstr>
      <vt:lpstr>OCR A Extended</vt:lpstr>
      <vt:lpstr>Basketball 16x9</vt:lpstr>
      <vt:lpstr>NBA Hurts: Injuries in Professional Basketball, 2010-2019</vt:lpstr>
      <vt:lpstr>Where We Started Who gets injured the most in the NBA?</vt:lpstr>
      <vt:lpstr>Where We Left Off</vt:lpstr>
      <vt:lpstr>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Hurts: Injuries in the NBA</dc:title>
  <dc:creator>Katy W</dc:creator>
  <cp:lastModifiedBy>Katy W</cp:lastModifiedBy>
  <cp:revision>84</cp:revision>
  <dcterms:created xsi:type="dcterms:W3CDTF">2019-06-13T19:57:32Z</dcterms:created>
  <dcterms:modified xsi:type="dcterms:W3CDTF">2019-10-09T22:01:39Z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